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</p:sldMasterIdLst>
  <p:notesMasterIdLst>
    <p:notesMasterId r:id="rId33"/>
  </p:notesMasterIdLst>
  <p:sldIdLst>
    <p:sldId id="258" r:id="rId5"/>
    <p:sldId id="302" r:id="rId6"/>
    <p:sldId id="263" r:id="rId7"/>
    <p:sldId id="304" r:id="rId8"/>
    <p:sldId id="259" r:id="rId9"/>
    <p:sldId id="296" r:id="rId10"/>
    <p:sldId id="295" r:id="rId11"/>
    <p:sldId id="294" r:id="rId12"/>
    <p:sldId id="273" r:id="rId13"/>
    <p:sldId id="260" r:id="rId14"/>
    <p:sldId id="262" r:id="rId15"/>
    <p:sldId id="297" r:id="rId16"/>
    <p:sldId id="270" r:id="rId17"/>
    <p:sldId id="305" r:id="rId18"/>
    <p:sldId id="298" r:id="rId19"/>
    <p:sldId id="275" r:id="rId20"/>
    <p:sldId id="276" r:id="rId21"/>
    <p:sldId id="300" r:id="rId22"/>
    <p:sldId id="265" r:id="rId23"/>
    <p:sldId id="290" r:id="rId24"/>
    <p:sldId id="271" r:id="rId25"/>
    <p:sldId id="278" r:id="rId26"/>
    <p:sldId id="283" r:id="rId27"/>
    <p:sldId id="286" r:id="rId28"/>
    <p:sldId id="287" r:id="rId29"/>
    <p:sldId id="284" r:id="rId30"/>
    <p:sldId id="306" r:id="rId31"/>
    <p:sldId id="27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EB845-FC23-419F-B733-949C8C374C8C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68209-9B94-485A-976D-5C6599F29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98137-C3EE-48E2-A022-3097A291329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3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5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2470931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9B20-FB7D-4D2F-A9AC-60FDAC2B33BB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7A4C-5CE7-4872-BE14-1918D2231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9B20-FB7D-4D2F-A9AC-60FDAC2B33BB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7A4C-5CE7-4872-BE14-1918D2231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9B20-FB7D-4D2F-A9AC-60FDAC2B33BB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7A4C-5CE7-4872-BE14-1918D2231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9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FD8083-A88A-4A3F-9564-11687015E943}" type="datetime1">
              <a:rPr lang="ru-RU" smtClean="0"/>
              <a:pPr/>
              <a:t>22.07.2024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80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CF8B-7349-4F3C-85F9-2C699E00EB82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96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DE3-D571-420C-82B3-1EEB3A9C40BD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26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4E53-192D-4A91-9A5E-801BDEEB614B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9534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302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444302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757B-B7B0-44C5-AD0F-3573CEA2BD1A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39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DA7E-F3B6-4996-9DE4-F9A9D7EAD38F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529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4FF3-CEAB-4A06-BDAF-6A7FE661CC02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96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C8F634F-BEF4-4B4A-B536-A2374E1BFC4A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9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9B20-FB7D-4D2F-A9AC-60FDAC2B33BB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7A4C-5CE7-4872-BE14-1918D2231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8A5D65-E7F1-4D9C-B2FD-82B7534F619D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6" y="6407952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4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24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7EF9-AECE-4FAF-A025-BF09AB68B087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73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8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3B9A-193D-4B51-8DE5-42B37E9D5A17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43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7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FD8083-A88A-4A3F-9564-11687015E943}" type="datetime1">
              <a:rPr lang="ru-RU" smtClean="0"/>
              <a:pPr/>
              <a:t>22.07.2024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30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CF8B-7349-4F3C-85F9-2C699E00EB82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1396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DE3-D571-420C-82B3-1EEB3A9C40BD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07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4E53-192D-4A91-9A5E-801BDEEB614B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73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30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44430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757B-B7B0-44C5-AD0F-3573CEA2BD1A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06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DA7E-F3B6-4996-9DE4-F9A9D7EAD38F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8689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4FF3-CEAB-4A06-BDAF-6A7FE661CC02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43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9B20-FB7D-4D2F-A9AC-60FDAC2B33BB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7A4C-5CE7-4872-BE14-1918D2231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C8F634F-BEF4-4B4A-B536-A2374E1BFC4A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98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8A5D65-E7F1-4D9C-B2FD-82B7534F619D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5" y="6407950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44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21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7EF9-AECE-4FAF-A025-BF09AB68B087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6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6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3B9A-193D-4B51-8DE5-42B37E9D5A17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95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FD8083-A88A-4A3F-9564-11687015E943}" type="datetime1">
              <a:rPr lang="ru-RU" smtClean="0"/>
              <a:pPr/>
              <a:t>22.07.2024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42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CF8B-7349-4F3C-85F9-2C699E00EB82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7031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DE3-D571-420C-82B3-1EEB3A9C40BD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69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4E53-192D-4A91-9A5E-801BDEEB614B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6577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B757B-B7B0-44C5-AD0F-3573CEA2BD1A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74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DA7E-F3B6-4996-9DE4-F9A9D7EAD38F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305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9B20-FB7D-4D2F-A9AC-60FDAC2B33BB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7A4C-5CE7-4872-BE14-1918D2231F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4FF3-CEAB-4A06-BDAF-6A7FE661CC02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7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C8F634F-BEF4-4B4A-B536-A2374E1BFC4A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11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8A5D65-E7F1-4D9C-B2FD-82B7534F619D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53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7EF9-AECE-4FAF-A025-BF09AB68B087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37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3B9A-193D-4B51-8DE5-42B37E9D5A17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5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9B20-FB7D-4D2F-A9AC-60FDAC2B33BB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7A4C-5CE7-4872-BE14-1918D2231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9B20-FB7D-4D2F-A9AC-60FDAC2B33BB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7A4C-5CE7-4872-BE14-1918D2231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9B20-FB7D-4D2F-A9AC-60FDAC2B33BB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7A4C-5CE7-4872-BE14-1918D2231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9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5" y="2618918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9B20-FB7D-4D2F-A9AC-60FDAC2B33BB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4F7A4C-5CE7-4872-BE14-1918D2231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2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9B20-FB7D-4D2F-A9AC-60FDAC2B33BB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F7A4C-5CE7-4872-BE14-1918D2231F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8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34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0A89B20-FB7D-4D2F-A9AC-60FDAC2B33BB}" type="datetimeFigureOut">
              <a:rPr lang="ru-RU" smtClean="0"/>
              <a:t>22.07.2024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B4F7A4C-5CE7-4872-BE14-1918D2231F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4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724EE3-B3AB-410B-B8C7-615BA0044DAF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6" y="6407952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52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2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44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724EE3-B3AB-410B-B8C7-615BA0044DAF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5" y="6407950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50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8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724EE3-B3AB-410B-B8C7-615BA0044DAF}" type="datetime1">
              <a:rPr lang="ru-RU" smtClean="0">
                <a:solidFill>
                  <a:prstClr val="black"/>
                </a:solidFill>
              </a:rPr>
              <a:pPr/>
              <a:t>22.07.2024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9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-252513" y="1728271"/>
            <a:ext cx="7401935" cy="2620946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  <a:cs typeface="Arabic Typesetting" pitchFamily="66" charset="-78"/>
              </a:rPr>
              <a:t>Прием</a:t>
            </a:r>
            <a:r>
              <a:rPr lang="ru-RU" sz="5400" dirty="0" smtClean="0">
                <a:solidFill>
                  <a:srgbClr val="002060"/>
                </a:solidFill>
                <a:cs typeface="Arabic Typesetting" pitchFamily="66" charset="-78"/>
              </a:rPr>
              <a:t> </a:t>
            </a: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в </a:t>
            </a:r>
            <a:r>
              <a:rPr lang="ru-RU" sz="8800" dirty="0" smtClean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ru-RU" sz="5400" dirty="0" smtClean="0">
                <a:solidFill>
                  <a:srgbClr val="002060"/>
                </a:solidFill>
              </a:rPr>
              <a:t> </a:t>
            </a:r>
            <a:r>
              <a:rPr lang="ru-RU" sz="5400" dirty="0" smtClean="0">
                <a:solidFill>
                  <a:srgbClr val="002060"/>
                </a:solidFill>
                <a:latin typeface="Arial Black" pitchFamily="34" charset="0"/>
              </a:rPr>
              <a:t>класс</a:t>
            </a:r>
            <a:r>
              <a:rPr lang="ru-RU" sz="5400" dirty="0" smtClean="0">
                <a:solidFill>
                  <a:srgbClr val="002060"/>
                </a:solidFill>
              </a:rPr>
              <a:t> -2024/2025 </a:t>
            </a:r>
            <a:br>
              <a:rPr lang="ru-RU" sz="5400" dirty="0" smtClean="0">
                <a:solidFill>
                  <a:srgbClr val="002060"/>
                </a:solidFill>
              </a:rPr>
            </a:b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933119" y="3837688"/>
            <a:ext cx="4925007" cy="554826"/>
          </a:xfrm>
        </p:spPr>
        <p:txBody>
          <a:bodyPr>
            <a:noAutofit/>
          </a:bodyPr>
          <a:lstStyle/>
          <a:p>
            <a:r>
              <a:rPr lang="ru-RU" sz="4800" i="1" dirty="0" smtClean="0"/>
              <a:t>ГБОУ СОШ №79</a:t>
            </a:r>
            <a:endParaRPr lang="ru-RU" sz="4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70"/>
            <a:ext cx="1512168" cy="138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30" y="468136"/>
            <a:ext cx="3070060" cy="198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28" y="3068960"/>
            <a:ext cx="4643962" cy="310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69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20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Микрорайон  </a:t>
            </a:r>
            <a:r>
              <a:rPr lang="ru-RU" sz="3600" b="1" dirty="0" err="1" smtClean="0">
                <a:solidFill>
                  <a:srgbClr val="FF0000"/>
                </a:solidFill>
              </a:rPr>
              <a:t>гбоу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сош</a:t>
            </a:r>
            <a:r>
              <a:rPr lang="ru-RU" sz="3600" b="1" dirty="0" smtClean="0">
                <a:solidFill>
                  <a:srgbClr val="FF0000"/>
                </a:solidFill>
              </a:rPr>
              <a:t> №79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908720"/>
            <a:ext cx="8280920" cy="5832648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4600" u="sng" dirty="0" smtClean="0">
                <a:latin typeface="Arial Black" pitchFamily="34" charset="0"/>
              </a:rPr>
              <a:t>Улица Брянцева</a:t>
            </a:r>
          </a:p>
          <a:p>
            <a:pPr marL="0" indent="0" algn="ctr"/>
            <a:r>
              <a:rPr lang="ru-RU" sz="5700" dirty="0"/>
              <a:t>д</a:t>
            </a:r>
            <a:r>
              <a:rPr lang="ru-RU" sz="5700" dirty="0" smtClean="0"/>
              <a:t>.2/1, 2;  4, 6,, 8,  12,  14, 16, 18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600" u="sng" dirty="0" smtClean="0">
                <a:latin typeface="Arial Black" pitchFamily="34" charset="0"/>
              </a:rPr>
              <a:t>Проспект Просвещения    </a:t>
            </a:r>
            <a:r>
              <a:rPr lang="ru-RU" sz="5700" dirty="0" smtClean="0"/>
              <a:t>д.75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600" u="sng" dirty="0" err="1" smtClean="0">
                <a:latin typeface="Arial Black" pitchFamily="34" charset="0"/>
              </a:rPr>
              <a:t>Светлановский</a:t>
            </a:r>
            <a:r>
              <a:rPr lang="ru-RU" sz="4600" u="sng" dirty="0" smtClean="0">
                <a:latin typeface="Arial Black" pitchFamily="34" charset="0"/>
              </a:rPr>
              <a:t> пр.</a:t>
            </a:r>
          </a:p>
          <a:p>
            <a:pPr marL="0" indent="0" algn="ctr"/>
            <a:r>
              <a:rPr lang="ru-RU" sz="5200" dirty="0" smtClean="0"/>
              <a:t>д.97, 99/1, 2;  101, 103, 103, 105, 107, 107/2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4600" u="sng" dirty="0" smtClean="0">
                <a:latin typeface="Arial Black" pitchFamily="34" charset="0"/>
              </a:rPr>
              <a:t>Улица Учительская</a:t>
            </a:r>
          </a:p>
          <a:p>
            <a:pPr marL="0" indent="0" algn="ctr"/>
            <a:r>
              <a:rPr lang="ru-RU" sz="5200" dirty="0" smtClean="0"/>
              <a:t>Д.12/1, 2</a:t>
            </a:r>
            <a:r>
              <a:rPr lang="ru-RU" sz="5200" dirty="0"/>
              <a:t>;</a:t>
            </a:r>
            <a:r>
              <a:rPr lang="ru-RU" sz="5200" dirty="0" smtClean="0"/>
              <a:t>   14/1</a:t>
            </a:r>
            <a:endParaRPr lang="ru-RU" sz="5200" dirty="0"/>
          </a:p>
        </p:txBody>
      </p:sp>
    </p:spTree>
    <p:extLst>
      <p:ext uri="{BB962C8B-B14F-4D97-AF65-F5344CB8AC3E}">
        <p14:creationId xmlns:p14="http://schemas.microsoft.com/office/powerpoint/2010/main" val="5020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ru-RU" b="1" i="1" dirty="0" smtClean="0">
                <a:solidFill>
                  <a:srgbClr val="0070C0"/>
                </a:solidFill>
              </a:rPr>
              <a:t>Особенности </a:t>
            </a:r>
            <a:r>
              <a:rPr lang="ru-RU" b="1" i="1" dirty="0">
                <a:solidFill>
                  <a:srgbClr val="0070C0"/>
                </a:solidFill>
              </a:rPr>
              <a:t>подачи электронного заявления в МФЦ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807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900" b="0" dirty="0"/>
              <a:t>Обращаем Ваше внимание, что электронное заявление в первый класс образовательной организации можно подать </a:t>
            </a:r>
            <a:r>
              <a:rPr lang="ru-RU" sz="1900" b="0" u="sng" dirty="0"/>
              <a:t>в </a:t>
            </a:r>
            <a:r>
              <a:rPr lang="ru-RU" sz="1900" u="sng" dirty="0"/>
              <a:t>любом </a:t>
            </a:r>
            <a:r>
              <a:rPr lang="ru-RU" sz="1900" u="sng" dirty="0" smtClean="0"/>
              <a:t> </a:t>
            </a:r>
            <a:r>
              <a:rPr lang="ru-RU" sz="1900" dirty="0" smtClean="0"/>
              <a:t>структурном подразделении </a:t>
            </a:r>
            <a:r>
              <a:rPr lang="ru-RU" sz="1900" dirty="0"/>
              <a:t>МФЦ </a:t>
            </a:r>
            <a:r>
              <a:rPr lang="ru-RU" sz="1900" b="0" dirty="0"/>
              <a:t>вне зависимости района проживания </a:t>
            </a:r>
            <a:r>
              <a:rPr lang="ru-RU" sz="1900" b="0" dirty="0" smtClean="0"/>
              <a:t>заявителя.</a:t>
            </a:r>
          </a:p>
          <a:p>
            <a:r>
              <a:rPr lang="ru-RU" sz="2800" b="0" dirty="0"/>
              <a:t>П</a:t>
            </a:r>
            <a:r>
              <a:rPr lang="ru-RU" sz="2800" b="0" dirty="0" smtClean="0"/>
              <a:t>ри </a:t>
            </a:r>
            <a:r>
              <a:rPr lang="ru-RU" sz="2800" b="0" dirty="0"/>
              <a:t>подаче электронного заявления в МФЦ родитель (законный представитель) ребенка должен иметь следующие документы:</a:t>
            </a:r>
          </a:p>
          <a:p>
            <a:r>
              <a:rPr lang="ru-RU" sz="2800" dirty="0"/>
              <a:t>- 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оригинал</a:t>
            </a:r>
            <a:r>
              <a:rPr lang="ru-RU" sz="2800" dirty="0"/>
              <a:t> </a:t>
            </a:r>
            <a:r>
              <a:rPr lang="ru-RU" sz="2800" dirty="0" smtClean="0"/>
              <a:t> документа , </a:t>
            </a:r>
            <a:r>
              <a:rPr lang="ru-RU" sz="2800" dirty="0"/>
              <a:t>удостоверяющего личность родителя (законного представителя), или оригинал документа, удостоверяющего личность иностранного гражданина и лица </a:t>
            </a:r>
            <a:br>
              <a:rPr lang="ru-RU" sz="2800" dirty="0"/>
            </a:br>
            <a:r>
              <a:rPr lang="ru-RU" sz="2800" dirty="0"/>
              <a:t>без гражданства в Российской Федерации;</a:t>
            </a:r>
          </a:p>
          <a:p>
            <a:r>
              <a:rPr lang="ru-RU" sz="2800" dirty="0"/>
              <a:t>- </a:t>
            </a:r>
            <a:r>
              <a:rPr lang="ru-RU" sz="2800" u="sng" dirty="0"/>
              <a:t>оригинал</a:t>
            </a:r>
            <a:r>
              <a:rPr lang="ru-RU" sz="2800" dirty="0"/>
              <a:t> свидетельства о рождении ребенка или документ, подтверждающий родство заявителя.</a:t>
            </a:r>
          </a:p>
          <a:p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10765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Зачисление детей в 1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just">
              <a:spcBef>
                <a:spcPts val="0"/>
              </a:spcBef>
            </a:pPr>
            <a:r>
              <a:rPr lang="ru-RU" sz="2800" b="0" dirty="0">
                <a:solidFill>
                  <a:prstClr val="black"/>
                </a:solidFill>
                <a:latin typeface="Calibri" panose="020F0502020204030204" pitchFamily="34" charset="0"/>
              </a:rPr>
              <a:t> Перед предоставлением государственной услуги по приему в 1 класс заявителям, чьи дети не достигли возраста </a:t>
            </a:r>
            <a:r>
              <a:rPr lang="ru-RU" sz="2800" b="0" dirty="0">
                <a:solidFill>
                  <a:srgbClr val="006600"/>
                </a:solidFill>
                <a:latin typeface="Calibri" panose="020F0502020204030204" pitchFamily="34" charset="0"/>
              </a:rPr>
              <a:t>шести лет и шести месяцев </a:t>
            </a:r>
            <a:br>
              <a:rPr lang="ru-RU" sz="2800" b="0" dirty="0">
                <a:solidFill>
                  <a:srgbClr val="006600"/>
                </a:solidFill>
                <a:latin typeface="Calibri" panose="020F0502020204030204" pitchFamily="34" charset="0"/>
              </a:rPr>
            </a:br>
            <a:r>
              <a:rPr lang="ru-RU" sz="2800" b="0" dirty="0">
                <a:solidFill>
                  <a:prstClr val="black"/>
                </a:solidFill>
                <a:latin typeface="Calibri" panose="020F0502020204030204" pitchFamily="34" charset="0"/>
              </a:rPr>
              <a:t>или </a:t>
            </a:r>
            <a:r>
              <a:rPr lang="ru-RU" sz="2800" b="0" dirty="0">
                <a:solidFill>
                  <a:srgbClr val="006600"/>
                </a:solidFill>
                <a:latin typeface="Calibri" panose="020F0502020204030204" pitchFamily="34" charset="0"/>
              </a:rPr>
              <a:t>после достижения ими восьми лет</a:t>
            </a:r>
            <a:r>
              <a:rPr lang="ru-RU" sz="2800" b="0" dirty="0">
                <a:solidFill>
                  <a:prstClr val="black"/>
                </a:solidFill>
                <a:latin typeface="Calibri" panose="020F0502020204030204" pitchFamily="34" charset="0"/>
              </a:rPr>
              <a:t>, необходимо обратиться за разрешением в отдел образования Калининского района Санкт-Петербурга </a:t>
            </a:r>
            <a:br>
              <a:rPr lang="ru-RU" sz="2800" b="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ru-RU" sz="2800" b="0" dirty="0">
                <a:solidFill>
                  <a:prstClr val="black"/>
                </a:solidFill>
                <a:latin typeface="Calibri" panose="020F0502020204030204" pitchFamily="34" charset="0"/>
              </a:rPr>
              <a:t>с заключением ТПМПК.</a:t>
            </a:r>
          </a:p>
          <a:p>
            <a:pPr marL="109728" lvl="0" indent="0" algn="just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000" dirty="0">
                <a:solidFill>
                  <a:srgbClr val="EB641B">
                    <a:lumMod val="75000"/>
                  </a:srgbClr>
                </a:solidFill>
                <a:latin typeface="Times New Roman" panose="02020603050405020304" pitchFamily="18" charset="0"/>
              </a:rPr>
              <a:t>Учредитель образовательной организации вправе разрешить прием детей в образовательную организацию на обучение по образовательным программам начального общего образования </a:t>
            </a:r>
            <a:br>
              <a:rPr lang="ru-RU" sz="2000" dirty="0">
                <a:solidFill>
                  <a:srgbClr val="EB641B">
                    <a:lumMod val="75000"/>
                  </a:srgbClr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EB641B">
                    <a:lumMod val="75000"/>
                  </a:srgbClr>
                </a:solidFill>
                <a:latin typeface="Times New Roman" panose="02020603050405020304" pitchFamily="18" charset="0"/>
              </a:rPr>
              <a:t>в более раннем или более позднем возрасте.</a:t>
            </a:r>
            <a:endParaRPr lang="ru-RU" sz="1800" dirty="0">
              <a:solidFill>
                <a:srgbClr val="EB641B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4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65760"/>
            <a:ext cx="8712968" cy="54864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документы,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подтверждающими проживание ребенка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на закрепленной территории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80920" cy="4968552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</a:pPr>
            <a:r>
              <a:rPr lang="ru-RU" sz="1800" dirty="0">
                <a:solidFill>
                  <a:srgbClr val="EB641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зачисления в первый класс образовательной организации на следующий учебный год заявителем дополнительно представляются следующие документы:</a:t>
            </a:r>
          </a:p>
          <a:p>
            <a:pPr marL="285750" lvl="0" indent="-285750" algn="just"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lang="ru-RU" sz="1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форме согласно Приложению № 2 к Регламенту;</a:t>
            </a:r>
          </a:p>
          <a:p>
            <a:pPr marL="285750" lvl="0" indent="-285750" algn="just"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рождении </a:t>
            </a:r>
            <a:r>
              <a:rPr lang="ru-RU" sz="1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marL="285750" lvl="0" indent="-285750" algn="just"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о регистрации ребенка </a:t>
            </a:r>
            <a:r>
              <a:rPr lang="ru-RU" sz="1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жительства или но месту пребывания на закрепленной территории или справка о приеме документов для оформления регистрации по месту жительства </a:t>
            </a:r>
            <a:br>
              <a:rPr lang="ru-RU" sz="1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приема на обучение ребенка, проживающего на закрепленной территории, или в случае использования права внеочередного, первоочередного или преимущественного приема на обучение по образовательным программам начального общего образования) </a:t>
            </a:r>
          </a:p>
          <a:p>
            <a:pPr marL="285750" lvl="0" indent="-285750" algn="just"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с места работы родителя(ей</a:t>
            </a:r>
            <a:r>
              <a:rPr lang="ru-RU" sz="1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(законного(</a:t>
            </a:r>
            <a:r>
              <a:rPr lang="ru-RU" sz="1400" b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 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права внеочередного, первоочередного или преимущественного приема на обучение</a:t>
            </a:r>
            <a:r>
              <a:rPr lang="ru-RU" sz="1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или иные документы, подтверждающие первоочередное и (или) преимущественное право зачисления граждан на обучение в государственные образовательные организации (справку уполномоченного органа, решение суда и т.д.); </a:t>
            </a:r>
          </a:p>
          <a:p>
            <a:pPr marL="285750" lvl="0" indent="-285750" algn="just">
              <a:spcBef>
                <a:spcPts val="0"/>
              </a:spcBef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психолого-медико-педагогической комиссии </a:t>
            </a:r>
            <a:r>
              <a:rPr lang="ru-RU" sz="1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наличии);</a:t>
            </a:r>
          </a:p>
          <a:p>
            <a:pPr marL="285750" lvl="0" indent="-285750" algn="just">
              <a:spcBef>
                <a:spcPts val="0"/>
              </a:spcBef>
              <a:buFontTx/>
              <a:buChar char="-"/>
            </a:pPr>
            <a:r>
              <a:rPr lang="ru-RU" sz="1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о приеме в первый класс </a:t>
            </a:r>
            <a:r>
              <a:rPr lang="ru-RU" sz="1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ребенка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достижения им возраста шести лет и шести месяцев или после достижения им возраста восьми лет</a:t>
            </a:r>
            <a:r>
              <a:rPr lang="ru-RU" sz="14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- разрешение) (при зачислении ребенка на обучение в первый класс до достижения им возраста шести лет и шести месяцев или после достижения им возраста восьми лет).</a:t>
            </a:r>
          </a:p>
          <a:p>
            <a:pPr marL="285750" lvl="0" indent="-285750" algn="just">
              <a:spcBef>
                <a:spcPts val="0"/>
              </a:spcBef>
              <a:buFontTx/>
              <a:buChar char="-"/>
            </a:pPr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 детей имеют право по своему усмотрению представлять другие документы.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9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/>
              <a:t>При подаче документов</a:t>
            </a:r>
            <a:br>
              <a:rPr lang="ru-RU" b="1" dirty="0" smtClean="0"/>
            </a:br>
            <a:r>
              <a:rPr lang="ru-RU" b="1" dirty="0" smtClean="0"/>
              <a:t> в образовательную организацию </a:t>
            </a:r>
            <a:r>
              <a:rPr lang="ru-RU" u="sng" dirty="0" smtClean="0">
                <a:solidFill>
                  <a:srgbClr val="00B050"/>
                </a:solidFill>
              </a:rPr>
              <a:t>(после получения приглашения)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7520940" cy="3579849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</a:pPr>
            <a:r>
              <a:rPr lang="ru-RU" sz="4000" dirty="0" smtClean="0">
                <a:solidFill>
                  <a:srgbClr val="FF0000"/>
                </a:solidFill>
              </a:rPr>
              <a:t>Необходимо приносить оригиналы </a:t>
            </a:r>
          </a:p>
          <a:p>
            <a:pPr marL="0" algn="ctr">
              <a:spcBef>
                <a:spcPts val="0"/>
              </a:spcBef>
            </a:pPr>
            <a:r>
              <a:rPr lang="ru-RU" sz="4000" dirty="0" smtClean="0">
                <a:solidFill>
                  <a:srgbClr val="FF0000"/>
                </a:solidFill>
              </a:rPr>
              <a:t>и </a:t>
            </a:r>
          </a:p>
          <a:p>
            <a:pPr marL="0" algn="ctr">
              <a:spcBef>
                <a:spcPts val="0"/>
              </a:spcBef>
            </a:pPr>
            <a:r>
              <a:rPr lang="ru-RU" sz="4000" dirty="0" smtClean="0">
                <a:solidFill>
                  <a:srgbClr val="FF0000"/>
                </a:solidFill>
              </a:rPr>
              <a:t>копии документов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2425" y="365125"/>
            <a:ext cx="7521575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Порядок предоставления услуги: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899592" y="1052736"/>
            <a:ext cx="7521575" cy="5720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endParaRPr lang="ru-RU" sz="2800" b="1" dirty="0">
              <a:solidFill>
                <a:srgbClr val="39028A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дети прокуроров, судей и следователей)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приема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(пасынки), один из родителей участвует или участвовал в проведении СВО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Первоочередное право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дети военнослужащих, дети сотрудников полиции и органов внутренних дел, пожарной службы  - не более 1 ОУ)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(полнородные,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неполнородные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дети сотрудников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ОУ, дети граждан, удостоенных </a:t>
            </a:r>
            <a:r>
              <a:rPr lang="ru-RU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премиями </a:t>
            </a:r>
            <a:r>
              <a:rPr lang="ru-RU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равительства                     Санкт-Петербурга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активное участие в охране общественного порядка в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анкт-Петербурге» и «Лучший народный дружинник Санкт-Петербурга»)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80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закрепление по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микрорайону</a:t>
            </a:r>
          </a:p>
          <a:p>
            <a:pPr marL="109728" indent="0" algn="ctr"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права оригиналами документов обязательно!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lnSpc>
                <a:spcPct val="80000"/>
              </a:lnSpc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2811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Этапы подачи заявлений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65464" cy="44166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u="sng" dirty="0" smtClean="0">
                <a:solidFill>
                  <a:srgbClr val="FF0000"/>
                </a:solidFill>
              </a:rPr>
              <a:t>1этап</a:t>
            </a:r>
            <a:r>
              <a:rPr lang="ru-RU" sz="3600" dirty="0" smtClean="0">
                <a:solidFill>
                  <a:srgbClr val="FF0000"/>
                </a:solidFill>
              </a:rPr>
              <a:t> (с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1.04.2024 – 30.06.2024)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>
              <a:buNone/>
            </a:pPr>
            <a:r>
              <a:rPr lang="ru-RU" sz="1800" dirty="0" smtClean="0"/>
              <a:t>подача </a:t>
            </a:r>
            <a:r>
              <a:rPr lang="ru-RU" sz="1800" dirty="0"/>
              <a:t>заявлений гражданами, чьи дети </a:t>
            </a:r>
            <a:r>
              <a:rPr lang="ru-RU" sz="1800" u="sng" dirty="0">
                <a:solidFill>
                  <a:srgbClr val="92D050"/>
                </a:solidFill>
              </a:rPr>
              <a:t>имеют </a:t>
            </a:r>
            <a:r>
              <a:rPr lang="ru-RU" sz="1800" u="sng" dirty="0" smtClean="0">
                <a:solidFill>
                  <a:srgbClr val="92D050"/>
                </a:solidFill>
              </a:rPr>
              <a:t>внеочередное, первоочередное и преимущественное право и внеочередной порядок) </a:t>
            </a:r>
            <a:r>
              <a:rPr lang="ru-RU" sz="1800" dirty="0"/>
              <a:t>при приеме в образовательное </a:t>
            </a:r>
            <a:r>
              <a:rPr lang="ru-RU" sz="1800" dirty="0" smtClean="0"/>
              <a:t>учреждение :</a:t>
            </a:r>
          </a:p>
          <a:p>
            <a:pPr marL="0" lvl="0" indent="0" algn="just">
              <a:lnSpc>
                <a:spcPct val="80000"/>
              </a:lnSpc>
              <a:defRPr/>
            </a:pPr>
            <a:r>
              <a:rPr lang="ru-RU" sz="1800" dirty="0" smtClean="0"/>
              <a:t>-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прокуроров, судей и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следователей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80000"/>
              </a:lnSpc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-дети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военнослужащих, дети сотрудников полиции и органов внутренних дел, пожарной службы 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 ОУ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algn="just">
              <a:lnSpc>
                <a:spcPct val="80000"/>
              </a:lnSpc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дети,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родителей участвует или участвовал в проведении СВО</a:t>
            </a:r>
            <a:endParaRPr lang="ru-RU" sz="1800" dirty="0" smtClean="0"/>
          </a:p>
          <a:p>
            <a:r>
              <a:rPr lang="ru-RU" sz="1800" i="1" dirty="0" smtClean="0">
                <a:solidFill>
                  <a:schemeClr val="tx2"/>
                </a:solidFill>
              </a:rPr>
              <a:t>- дети, чьи старшие братья или сестры обучаются в этой школе (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полнородные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неполнородные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ru-RU" sz="1800" i="1" dirty="0" smtClean="0">
                <a:solidFill>
                  <a:schemeClr val="tx2"/>
                </a:solidFill>
              </a:rPr>
              <a:t> дети штатных сотрудников школы)</a:t>
            </a:r>
          </a:p>
          <a:p>
            <a:pPr marL="0" indent="0" algn="just"/>
            <a:r>
              <a:rPr lang="ru-RU" sz="1800" dirty="0" smtClean="0"/>
              <a:t>-дети проживающие по микрорайону школы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Этапы подачи заявлений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2" y="1100628"/>
            <a:ext cx="8136904" cy="56407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000" u="sng" dirty="0">
                <a:solidFill>
                  <a:srgbClr val="FF0000"/>
                </a:solidFill>
              </a:rPr>
              <a:t>2 этап </a:t>
            </a:r>
            <a:r>
              <a:rPr lang="ru-RU" sz="3800" dirty="0" smtClean="0">
                <a:solidFill>
                  <a:srgbClr val="FF0000"/>
                </a:solidFill>
                <a:latin typeface="Arial Black" pitchFamily="34" charset="0"/>
              </a:rPr>
              <a:t>(06.07.2024 – 05.09.2024)</a:t>
            </a:r>
          </a:p>
          <a:p>
            <a:pPr marL="0" indent="0" algn="ctr">
              <a:buNone/>
            </a:pPr>
            <a:r>
              <a:rPr lang="ru-RU" sz="5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sz="5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заявлений гражданами, </a:t>
            </a:r>
            <a:r>
              <a:rPr lang="ru-RU" sz="51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проживающих </a:t>
            </a:r>
            <a:r>
              <a:rPr lang="ru-RU" sz="5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5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закрепленной </a:t>
            </a:r>
            <a:r>
              <a:rPr lang="ru-RU" sz="5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</a:t>
            </a:r>
            <a:endParaRPr lang="ru-RU" sz="51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/>
              <a:t>Основные критерии приема</a:t>
            </a:r>
            <a:r>
              <a:rPr lang="ru-RU" sz="2800" dirty="0" smtClean="0"/>
              <a:t>:</a:t>
            </a:r>
            <a:endParaRPr lang="ru-RU" sz="2800" dirty="0"/>
          </a:p>
          <a:p>
            <a:pPr marL="0" indent="0" algn="just">
              <a:buNone/>
            </a:pPr>
            <a:r>
              <a:rPr lang="ru-RU" sz="4000" dirty="0" smtClean="0"/>
              <a:t>- </a:t>
            </a:r>
            <a:r>
              <a:rPr lang="ru-RU" sz="4000" dirty="0" smtClean="0">
                <a:latin typeface="Arial Black" pitchFamily="34" charset="0"/>
              </a:rPr>
              <a:t>ОУ сначала принимает детей МИКРОРАЙОНА, потом – только  на свободные места.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93658" y="1268765"/>
            <a:ext cx="61722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80305" y="188640"/>
            <a:ext cx="5120697" cy="1670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ru-RU" sz="2400" dirty="0">
                <a:solidFill>
                  <a:srgbClr val="390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заявителю приглашения </a:t>
            </a:r>
            <a:br>
              <a:rPr lang="ru-RU" sz="2400" dirty="0">
                <a:solidFill>
                  <a:srgbClr val="390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390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образовательную организацию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даты и времени приема документов </a:t>
            </a:r>
            <a:r>
              <a:rPr lang="ru-RU" sz="2400" dirty="0">
                <a:solidFill>
                  <a:srgbClr val="390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следующие сроки: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87" y="6"/>
            <a:ext cx="2034716" cy="18106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8842" y="1859348"/>
            <a:ext cx="84801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 на следующий учебный год</a:t>
            </a:r>
          </a:p>
          <a:p>
            <a:pPr algn="just"/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рабочих дней 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30 июня</a:t>
            </a:r>
          </a:p>
          <a:p>
            <a:pPr algn="just"/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рабочих дней с даты начала приема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30 рабочих дней со дня подачи заявления</a:t>
            </a:r>
          </a:p>
        </p:txBody>
      </p:sp>
    </p:spTree>
    <p:extLst>
      <p:ext uri="{BB962C8B-B14F-4D97-AF65-F5344CB8AC3E}">
        <p14:creationId xmlns:p14="http://schemas.microsoft.com/office/powerpoint/2010/main" val="26262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</a:rPr>
              <a:t>В А Ж Н О !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5270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/>
              <a:t>В случае 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неявки</a:t>
            </a:r>
            <a:r>
              <a:rPr lang="ru-RU" sz="4000" dirty="0">
                <a:solidFill>
                  <a:srgbClr val="FF0000"/>
                </a:solidFill>
              </a:rPr>
              <a:t> родителя</a:t>
            </a:r>
            <a:r>
              <a:rPr lang="ru-RU" sz="4000" dirty="0"/>
              <a:t> </a:t>
            </a:r>
            <a:r>
              <a:rPr lang="ru-RU" sz="3600" dirty="0"/>
              <a:t>(законного представителя) в образовательную организацию </a:t>
            </a:r>
            <a:br>
              <a:rPr lang="ru-RU" sz="3600" dirty="0"/>
            </a:br>
            <a:r>
              <a:rPr lang="ru-RU" sz="3600" dirty="0"/>
              <a:t>для подачи документов </a:t>
            </a:r>
            <a:r>
              <a:rPr lang="ru-RU" sz="36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b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сроки, указанные в приглашении </a:t>
            </a:r>
            <a:r>
              <a:rPr lang="ru-RU" sz="3600" dirty="0"/>
              <a:t>образовательной организации, </a:t>
            </a:r>
            <a:r>
              <a:rPr lang="ru-RU" sz="4000" dirty="0">
                <a:latin typeface="Arial Black" pitchFamily="34" charset="0"/>
              </a:rPr>
              <a:t>ребенок 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выбывает</a:t>
            </a:r>
            <a:r>
              <a:rPr lang="ru-RU" sz="4000" dirty="0">
                <a:latin typeface="Arial Black" pitchFamily="34" charset="0"/>
              </a:rPr>
              <a:t> </a:t>
            </a:r>
            <a:r>
              <a:rPr lang="ru-RU" sz="3600" dirty="0"/>
              <a:t>из электронной очереди данной образовательной организации.</a:t>
            </a:r>
          </a:p>
          <a:p>
            <a:r>
              <a:rPr lang="ru-RU" sz="36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30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858691"/>
          </a:xfrm>
        </p:spPr>
        <p:txBody>
          <a:bodyPr>
            <a:normAutofit lnSpcReduction="10000"/>
          </a:bodyPr>
          <a:lstStyle/>
          <a:p>
            <a:pPr marL="624078" lvl="0" indent="-514350">
              <a:buClr>
                <a:srgbClr val="2DA2BF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02.09.2020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458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приема на обучение по образовательным программам начального общего, основного общего и среднего общего образования» </a:t>
            </a:r>
          </a:p>
          <a:p>
            <a:pPr marL="624078" lvl="0" indent="-514350">
              <a:buClr>
                <a:srgbClr val="2DA2BF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Комитета по образованию Правительства Санкт-Петербурга 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31.03.2021 № 879-р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08.11.2022) «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регламента образовательных организаций, реализующих образовательные программы начального общего, основного общего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общего образования, находящихся в ведении исполнительных органов государственной власти Санкт-Петербурга, по предоставлению услуги по зачислению в образовательные организации, реализующие образовательные программы начального общего, основного общего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общего образования»</a:t>
            </a:r>
          </a:p>
          <a:p>
            <a:pPr marL="624078" lvl="0" indent="-514350">
              <a:buClr>
                <a:srgbClr val="2DA2BF"/>
              </a:buClr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от 17.03.2023 № 207-р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распоряжение администрации от 17.09.2015 № 745-р «О закреплении микрорайонов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общеобразовательными учреждениями, подведомственными администрации Калининского района Санкт-Петербурга, для первичного учета детей, подлежащих обучению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 начального общего образования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624078" lvl="0" indent="-514350">
              <a:buClr>
                <a:srgbClr val="2DA2BF"/>
              </a:buClr>
              <a:buFont typeface="+mj-lt"/>
              <a:buAutoNum type="arabicPeriod"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администрации от 10.05.2023 № 400-р-1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плана-графика мероприятий по обеспечению перехода на федеральные основные общеобразовательные программы в Калининском районе Санкт-Петербурга».</a:t>
            </a:r>
          </a:p>
          <a:p>
            <a:pPr marL="624078" lvl="0" indent="-514350">
              <a:buClr>
                <a:srgbClr val="2DA2BF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Санкт-Петербурга от 10.10.2022 № 928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"О дополнительных мерах социальной поддержки отдельных категорий граждан в связи с проведением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специальной военной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операции (выполнением специальных задач) на территориях Донецкой Народной Республики, Луганской Народной Республики и Украины и мобилизационных мероприятий в период ее проведения</a:t>
            </a:r>
          </a:p>
          <a:p>
            <a:pPr marL="624078" lvl="0" indent="-514350" algn="just">
              <a:buClr>
                <a:srgbClr val="2DA2BF"/>
              </a:buClr>
              <a:buFont typeface="+mj-lt"/>
              <a:buAutoNum type="arabicPeriod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4078" indent="-514350" algn="just">
              <a:buAutoNum type="arabicPeriod"/>
            </a:pPr>
            <a:endParaRPr lang="ru-RU" dirty="0" smtClean="0"/>
          </a:p>
          <a:p>
            <a:pPr marL="624078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669189" y="0"/>
            <a:ext cx="5331813" cy="14036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3902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1" y="6"/>
            <a:ext cx="2034716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520940" cy="2304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2024-2025 </a:t>
            </a:r>
            <a:r>
              <a:rPr lang="ru-RU" dirty="0" smtClean="0"/>
              <a:t>учебной году ГБОУ СОШ № 79 </a:t>
            </a:r>
            <a:br>
              <a:rPr lang="ru-RU" dirty="0" smtClean="0"/>
            </a:br>
            <a:r>
              <a:rPr lang="ru-RU" dirty="0" smtClean="0"/>
              <a:t>набирает </a:t>
            </a:r>
            <a:r>
              <a:rPr lang="ru-RU" dirty="0" smtClean="0">
                <a:solidFill>
                  <a:srgbClr val="FF0000"/>
                </a:solidFill>
              </a:rPr>
              <a:t>три 1-х класса </a:t>
            </a:r>
            <a:r>
              <a:rPr lang="ru-RU" dirty="0" smtClean="0"/>
              <a:t>численностью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 36 человек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69" y="0"/>
            <a:ext cx="9036496" cy="1119024"/>
          </a:xfrm>
        </p:spPr>
        <p:txBody>
          <a:bodyPr/>
          <a:lstStyle/>
          <a:p>
            <a:pPr algn="ctr"/>
            <a:r>
              <a:rPr lang="ru-RU" sz="2400" dirty="0" err="1" smtClean="0">
                <a:latin typeface="Arial Black" pitchFamily="34" charset="0"/>
              </a:rPr>
              <a:t>Программа</a:t>
            </a:r>
            <a:r>
              <a:rPr lang="ru-RU" sz="4400" dirty="0" err="1" smtClean="0">
                <a:solidFill>
                  <a:srgbClr val="FF0000"/>
                </a:solidFill>
                <a:latin typeface="Arial Black" pitchFamily="34" charset="0"/>
              </a:rPr>
              <a:t>«ШКОЛА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РОССИИ»</a:t>
            </a:r>
            <a:b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4000" b="1" dirty="0">
                <a:solidFill>
                  <a:srgbClr val="002060"/>
                </a:solidFill>
                <a:latin typeface="+mn-lt"/>
              </a:rPr>
              <a:t>http://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1-4.prosv.ru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4" y="1124744"/>
            <a:ext cx="8784976" cy="864096"/>
          </a:xfrm>
        </p:spPr>
        <p:txBody>
          <a:bodyPr>
            <a:normAutofit/>
          </a:bodyPr>
          <a:lstStyle/>
          <a:p>
            <a:r>
              <a:rPr lang="ru-RU" b="0" dirty="0"/>
              <a:t>УМК «Школа России» состоит из </a:t>
            </a:r>
            <a:r>
              <a:rPr lang="ru-RU" b="0" dirty="0" smtClean="0"/>
              <a:t> </a:t>
            </a:r>
            <a:r>
              <a:rPr lang="ru-RU" b="0" dirty="0"/>
              <a:t>завершенных предметных линий учебников, которые включены в федеральный перечень рекомендуемых </a:t>
            </a:r>
            <a:r>
              <a:rPr lang="ru-RU" b="0" dirty="0" smtClean="0"/>
              <a:t>учебников </a:t>
            </a:r>
            <a:r>
              <a:rPr lang="ru-RU" b="0" dirty="0"/>
              <a:t>(приказ </a:t>
            </a:r>
            <a:r>
              <a:rPr lang="ru-RU" b="0" dirty="0" err="1"/>
              <a:t>Минобрнауки</a:t>
            </a:r>
            <a:r>
              <a:rPr lang="ru-RU" b="0" dirty="0"/>
              <a:t> России от 31 марта 2014г. N 253</a:t>
            </a:r>
            <a:r>
              <a:rPr lang="ru-RU" b="0" dirty="0" smtClean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59345"/>
            <a:ext cx="7776864" cy="489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2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Об обеспеченности </a:t>
            </a:r>
            <a:r>
              <a:rPr lang="ru-RU" sz="2800" dirty="0" smtClean="0">
                <a:solidFill>
                  <a:srgbClr val="FF0000"/>
                </a:solidFill>
              </a:rPr>
              <a:t>учебниками, рекомендуемыми </a:t>
            </a:r>
            <a:r>
              <a:rPr lang="ru-RU" sz="2800" dirty="0">
                <a:solidFill>
                  <a:srgbClr val="FF0000"/>
                </a:solidFill>
              </a:rPr>
              <a:t>к </a:t>
            </a:r>
            <a:r>
              <a:rPr lang="ru-RU" sz="2800" dirty="0" smtClean="0">
                <a:solidFill>
                  <a:srgbClr val="FF0000"/>
                </a:solidFill>
              </a:rPr>
              <a:t>использованию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196758"/>
            <a:ext cx="8496944" cy="3579849"/>
          </a:xfrm>
        </p:spPr>
        <p:txBody>
          <a:bodyPr>
            <a:noAutofit/>
          </a:bodyPr>
          <a:lstStyle/>
          <a:p>
            <a:r>
              <a:rPr lang="ru-RU" sz="2400" dirty="0" smtClean="0"/>
              <a:t>Школа  обеспечивает учащихся необходимыми учебниками.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2" y="2492896"/>
            <a:ext cx="6096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4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Школьная форма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4886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Школьная форма</a:t>
            </a:r>
            <a:r>
              <a:rPr lang="ru-RU" sz="2400" dirty="0" smtClean="0"/>
              <a:t> : СИНИЙ костюм  (</a:t>
            </a:r>
            <a:r>
              <a:rPr lang="ru-RU" sz="2400" dirty="0" err="1" smtClean="0"/>
              <a:t>пиджак+брюки</a:t>
            </a:r>
            <a:r>
              <a:rPr lang="ru-RU" sz="2400" dirty="0" smtClean="0"/>
              <a:t>/ юбка), белая рубашка/ блузка, белые колготки (для девочек) – </a:t>
            </a:r>
            <a:r>
              <a:rPr lang="ru-RU" sz="2400" u="sng" dirty="0" smtClean="0">
                <a:solidFill>
                  <a:srgbClr val="0070C0"/>
                </a:solidFill>
              </a:rPr>
              <a:t>парадный вариант</a:t>
            </a:r>
            <a:r>
              <a:rPr lang="ru-RU" sz="2400" dirty="0" smtClean="0"/>
              <a:t>. Для повседневного ношения допускаются неяркие рубашки/ блузки/ </a:t>
            </a:r>
            <a:r>
              <a:rPr lang="ru-RU" sz="2400" dirty="0" err="1" smtClean="0"/>
              <a:t>бадлоны</a:t>
            </a:r>
            <a:r>
              <a:rPr lang="ru-RU" sz="2400" dirty="0" smtClean="0"/>
              <a:t> серого, синего, черного, голубого, белого, бежевого цветов. Для девочек - однотонные неяркие (синие, серые, бежевые, чёрные) колготки. </a:t>
            </a:r>
            <a:r>
              <a:rPr lang="ru-RU" sz="2400" u="sng" dirty="0" smtClean="0"/>
              <a:t>Обязательна  </a:t>
            </a:r>
            <a:r>
              <a:rPr lang="ru-RU" sz="2400" dirty="0" smtClean="0"/>
              <a:t>удобная сменная обувь.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Физкультурная форма</a:t>
            </a:r>
            <a:r>
              <a:rPr lang="ru-RU" sz="2400" dirty="0" smtClean="0"/>
              <a:t>: спортивный костюм (длинные брюки) темных тонов, однотонный (не разноцветный), белая футболка, спортивная обувь.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6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chkola36.ucoz.ru/_nw/2/28192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3096344" cy="40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z.denemetr.com/tw_files2/urls_8/15/d-14978/14978_html_m59c699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9934"/>
            <a:ext cx="2071202" cy="20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1" y="224749"/>
            <a:ext cx="5400521" cy="381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8plus1.ru/wp-content/uploads/shkol-naya-for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9" y="3865361"/>
            <a:ext cx="2244484" cy="299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etsphoto.ru/photocache/15/159219cf8bc79cb986e3b6163a033ef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66" y="4147978"/>
            <a:ext cx="2033788" cy="271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proskurnina.ucoz.ru/u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59049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Внеурочная деятельность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660332" cy="640871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– специально организованная деятельность обучающихся 1-4 классов, представляющая собой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неотъемлемую часть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образовательного процесса в общеобразовательном учреждении (далее – внеурочная деятельность), отличная от урочной системы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обучения.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Внеурочная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деятельность предназначена для педагогически целесообразной занятости обучающихся в их свободное (внеурочное) время. Часы, отводимые на внеурочную деятельность, используются по желанию обучающихся, с согласия родителей (законных представителей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34"/>
            <a:ext cx="7520940" cy="4704630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sz="3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Исходя из имеющихся условий кадрового, материально-технического обеспечения внеурочная деятельность в ГБОУ СОШ №79 представлена следующими направлениями: </a:t>
            </a:r>
            <a:endParaRPr lang="ru-RU" sz="32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Спортивно-оздоровительная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деятельность,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проектно-исследовательская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деятельность, коммуникативная деятельность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художественно-эстетическая деятельность, информационная культура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интеллектуальные марафоны, </a:t>
            </a:r>
            <a:endParaRPr lang="ru-RU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Учение с увлечением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 algn="just"/>
            <a:r>
              <a:rPr lang="ru-RU" sz="3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 числе через такие формы, как экскурсии, кружки, секции, круглые столы,, праздники, конкурсы, и др. На внеурочную деятельность в неделю отводится  5 часов на класс. Длительность занятий: 1 класс – 35 минут, для 2-4 классов - 40 минут.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1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520940" cy="548640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rgbClr val="00B050"/>
                </a:solidFill>
              </a:rPr>
              <a:t>ШКОЛА №79</a:t>
            </a:r>
            <a:br>
              <a:rPr lang="ru-RU" sz="9600" dirty="0" smtClean="0">
                <a:solidFill>
                  <a:srgbClr val="00B050"/>
                </a:solidFill>
              </a:rPr>
            </a:br>
            <a:r>
              <a:rPr lang="ru-RU" sz="9600" dirty="0" err="1" smtClean="0">
                <a:solidFill>
                  <a:srgbClr val="00B050"/>
                </a:solidFill>
              </a:rPr>
              <a:t>ЖДёт</a:t>
            </a:r>
            <a:r>
              <a:rPr lang="ru-RU" sz="9600" dirty="0" smtClean="0">
                <a:solidFill>
                  <a:srgbClr val="00B050"/>
                </a:solidFill>
              </a:rPr>
              <a:t> ВАС!</a:t>
            </a:r>
            <a:endParaRPr lang="ru-RU" sz="9600" dirty="0">
              <a:solidFill>
                <a:srgbClr val="00B050"/>
              </a:solidFill>
            </a:endParaRPr>
          </a:p>
        </p:txBody>
      </p:sp>
      <p:pic>
        <p:nvPicPr>
          <p:cNvPr id="4" name="Tatyana_i_Sergej_Nikitiny-Dorogoyu_dobra(1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2204864"/>
            <a:ext cx="609600" cy="609600"/>
          </a:xfr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74"/>
            <a:ext cx="64770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3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16316" cy="797768"/>
          </a:xfrm>
        </p:spPr>
        <p:txBody>
          <a:bodyPr/>
          <a:lstStyle/>
          <a:p>
            <a:pPr algn="ctr"/>
            <a:r>
              <a:rPr lang="ru-RU" b="1" dirty="0"/>
              <a:t>Общие сведения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83098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Прием в первые классы образовательных организаций Санкт-Петербурга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/>
              <a:t>начинается </a:t>
            </a:r>
            <a:r>
              <a:rPr lang="ru-RU" sz="2800" dirty="0" smtClean="0">
                <a:solidFill>
                  <a:srgbClr val="FF0000"/>
                </a:solidFill>
              </a:rPr>
              <a:t> 1 апреля 2024 </a:t>
            </a:r>
            <a:r>
              <a:rPr lang="ru-RU" sz="2800" dirty="0" smtClean="0"/>
              <a:t>года (1 этап) </a:t>
            </a:r>
            <a:r>
              <a:rPr lang="ru-RU" sz="2800" dirty="0"/>
              <a:t>и </a:t>
            </a:r>
            <a:r>
              <a:rPr lang="ru-RU" sz="2800" dirty="0" smtClean="0"/>
              <a:t>включает</a:t>
            </a:r>
          </a:p>
          <a:p>
            <a:pPr algn="ctr"/>
            <a:r>
              <a:rPr lang="ru-RU" sz="43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ru-RU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процедуры: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электронного заявления родителями (законными представителями)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детей;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в образовательную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организацию </a:t>
            </a:r>
            <a:r>
              <a:rPr lang="ru-RU" sz="28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(после получения приглашения); 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 о зачислении ребенка в первый класс или об отказе в зачислении.</a:t>
            </a:r>
          </a:p>
          <a:p>
            <a:pPr marL="457200" indent="-457200">
              <a:buFontTx/>
              <a:buChar char="-"/>
            </a:pPr>
            <a:endParaRPr lang="ru-RU" sz="28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71399"/>
            <a:ext cx="727280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0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2779" y="1842302"/>
            <a:ext cx="8754941" cy="4696565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в электронной форме посредством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Портала,  Федерального портала;</a:t>
            </a:r>
            <a:endParaRPr lang="ru-RU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в структурном подразделении МФЦ;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лично в образовательную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организацию ( по графику школы)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через операторов почтовой связи общего пользования заказным письмом с уведомлением о вручении;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ч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ерез Портал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государственных услуг Российской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marL="109728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Заявитель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вправе подать заявление в несколько образовательных организаций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1 заявление – 1 школа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3794" y="23067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036626" y="230679"/>
            <a:ext cx="5265204" cy="11201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 fontScale="8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ru-RU" sz="3600" dirty="0">
                <a:solidFill>
                  <a:srgbClr val="39028A"/>
                </a:solidFill>
              </a:rPr>
              <a:t/>
            </a:r>
            <a:br>
              <a:rPr lang="ru-RU" sz="3600" dirty="0">
                <a:solidFill>
                  <a:srgbClr val="39028A"/>
                </a:solidFill>
              </a:rPr>
            </a:br>
            <a:r>
              <a:rPr lang="ru-RU" sz="3300" dirty="0" smtClean="0">
                <a:solidFill>
                  <a:srgbClr val="39028A"/>
                </a:solidFill>
              </a:rPr>
              <a:t>Способы подачи заявлений</a:t>
            </a:r>
            <a:endParaRPr lang="ru-RU" sz="2900" dirty="0">
              <a:solidFill>
                <a:srgbClr val="3902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99" y="-59197"/>
            <a:ext cx="2034716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84" y="692696"/>
            <a:ext cx="8784976" cy="144016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solidFill>
                  <a:srgbClr val="444444"/>
                </a:solidFill>
                <a:latin typeface="Exo 2"/>
              </a:rPr>
              <a:t>Чтобы подать электронное заявление</a:t>
            </a:r>
            <a:r>
              <a:rPr lang="ru-RU" dirty="0" smtClean="0">
                <a:solidFill>
                  <a:srgbClr val="444444"/>
                </a:solidFill>
                <a:latin typeface="Exo 2"/>
              </a:rPr>
              <a:t>,</a:t>
            </a:r>
            <a:br>
              <a:rPr lang="ru-RU" dirty="0" smtClean="0">
                <a:solidFill>
                  <a:srgbClr val="444444"/>
                </a:solidFill>
                <a:latin typeface="Exo 2"/>
              </a:rPr>
            </a:br>
            <a:r>
              <a:rPr lang="ru-RU" dirty="0" smtClean="0">
                <a:solidFill>
                  <a:srgbClr val="444444"/>
                </a:solidFill>
                <a:latin typeface="Exo 2"/>
              </a:rPr>
              <a:t> </a:t>
            </a:r>
            <a:r>
              <a:rPr lang="ru-RU" dirty="0">
                <a:solidFill>
                  <a:srgbClr val="00B0F0"/>
                </a:solidFill>
                <a:latin typeface="Exo 2"/>
              </a:rPr>
              <a:t>вы должны </a:t>
            </a:r>
            <a:r>
              <a:rPr lang="ru-RU" dirty="0" smtClean="0">
                <a:solidFill>
                  <a:srgbClr val="00B0F0"/>
                </a:solidFill>
                <a:latin typeface="Exo 2"/>
              </a:rPr>
              <a:t>иметь подтвержденную</a:t>
            </a:r>
            <a:r>
              <a:rPr lang="ru-RU" dirty="0">
                <a:solidFill>
                  <a:srgbClr val="00B0F0"/>
                </a:solidFill>
                <a:latin typeface="Exo 2"/>
              </a:rPr>
              <a:t> </a:t>
            </a:r>
            <a:r>
              <a:rPr lang="ru-RU" dirty="0" smtClean="0">
                <a:solidFill>
                  <a:srgbClr val="00B0F0"/>
                </a:solidFill>
                <a:latin typeface="Exo 2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Exo 2"/>
              </a:rPr>
            </a:br>
            <a:r>
              <a:rPr lang="ru-RU" u="sng" dirty="0" smtClean="0">
                <a:solidFill>
                  <a:srgbClr val="00B0F0"/>
                </a:solidFill>
                <a:latin typeface="Exo 2"/>
              </a:rPr>
              <a:t>учетную запись на ПОРТАЛЕ «ГОСУСЛУГИ».</a:t>
            </a:r>
            <a:r>
              <a:rPr lang="ru-RU" dirty="0" smtClean="0">
                <a:solidFill>
                  <a:srgbClr val="00B0F0"/>
                </a:solidFill>
                <a:latin typeface="Exo 2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Exo 2"/>
              </a:rPr>
            </a:br>
            <a:r>
              <a:rPr lang="ru-RU" b="1" dirty="0" smtClean="0">
                <a:solidFill>
                  <a:srgbClr val="FF0000"/>
                </a:solidFill>
                <a:latin typeface="Exo 2"/>
              </a:rPr>
              <a:t>Сделать это необходимо заранее!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5" y="2852936"/>
            <a:ext cx="632081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12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2" y="476675"/>
            <a:ext cx="81369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3600" b="1" u="sng" dirty="0" smtClean="0">
                <a:solidFill>
                  <a:srgbClr val="00B050"/>
                </a:solidFill>
              </a:rPr>
              <a:t>Сроки подачи заявлений </a:t>
            </a:r>
          </a:p>
          <a:p>
            <a:pPr marL="109728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1 </a:t>
            </a:r>
            <a:r>
              <a:rPr lang="ru-RU" sz="3600" b="1" dirty="0">
                <a:solidFill>
                  <a:srgbClr val="00B050"/>
                </a:solidFill>
              </a:rPr>
              <a:t>этап </a:t>
            </a:r>
            <a:r>
              <a:rPr lang="ru-RU" sz="4000" b="1" dirty="0">
                <a:solidFill>
                  <a:srgbClr val="00B050"/>
                </a:solidFill>
              </a:rPr>
              <a:t>- </a:t>
            </a:r>
            <a:r>
              <a:rPr lang="ru-RU" sz="2400" b="1" dirty="0">
                <a:solidFill>
                  <a:srgbClr val="FF0000"/>
                </a:solidFill>
              </a:rPr>
              <a:t>с 1 апреля </a:t>
            </a:r>
            <a:r>
              <a:rPr lang="ru-RU" sz="2400" b="1" dirty="0" smtClean="0">
                <a:solidFill>
                  <a:srgbClr val="FF0000"/>
                </a:solidFill>
              </a:rPr>
              <a:t>2024 </a:t>
            </a:r>
            <a:r>
              <a:rPr lang="ru-RU" sz="2400" b="1" dirty="0">
                <a:solidFill>
                  <a:srgbClr val="FF0000"/>
                </a:solidFill>
              </a:rPr>
              <a:t>года до 30 июня </a:t>
            </a:r>
            <a:r>
              <a:rPr lang="ru-RU" sz="2400" b="1" dirty="0" smtClean="0">
                <a:solidFill>
                  <a:srgbClr val="FF0000"/>
                </a:solidFill>
              </a:rPr>
              <a:t>2024 </a:t>
            </a:r>
            <a:r>
              <a:rPr lang="ru-RU" sz="2400" b="1" dirty="0">
                <a:solidFill>
                  <a:srgbClr val="FF0000"/>
                </a:solidFill>
              </a:rPr>
              <a:t>года </a:t>
            </a:r>
          </a:p>
          <a:p>
            <a:pPr algn="just">
              <a:buFontTx/>
              <a:buChar char="-"/>
            </a:pPr>
            <a:r>
              <a:rPr lang="ru-RU" dirty="0"/>
              <a:t>для детей, имеющих внеочередное, первоочередное и преимущественное право;</a:t>
            </a:r>
          </a:p>
          <a:p>
            <a:pPr algn="just">
              <a:buFontTx/>
              <a:buChar char="-"/>
            </a:pPr>
            <a:r>
              <a:rPr lang="ru-RU" dirty="0"/>
              <a:t>для детей, проживающих на закрепленной территории</a:t>
            </a:r>
          </a:p>
          <a:p>
            <a:pPr marL="109728" indent="0" algn="just">
              <a:buNone/>
            </a:pPr>
            <a:r>
              <a:rPr lang="ru-RU" sz="1600" b="1" dirty="0">
                <a:solidFill>
                  <a:srgbClr val="0070C0"/>
                </a:solidFill>
              </a:rPr>
              <a:t>(в случае подачи заявления после 30 июня 2021 года зачисление производится на общих основаниях);</a:t>
            </a:r>
          </a:p>
          <a:p>
            <a:pPr marL="109728" indent="0">
              <a:buNone/>
            </a:pPr>
            <a:r>
              <a:rPr lang="ru-RU" sz="3600" b="1" dirty="0">
                <a:solidFill>
                  <a:srgbClr val="00B050"/>
                </a:solidFill>
              </a:rPr>
              <a:t>2 этап </a:t>
            </a:r>
            <a:r>
              <a:rPr lang="ru-RU" sz="4000" b="1" dirty="0">
                <a:solidFill>
                  <a:srgbClr val="00B050"/>
                </a:solidFill>
              </a:rPr>
              <a:t>- </a:t>
            </a:r>
            <a:r>
              <a:rPr lang="ru-RU" sz="2000" b="1" dirty="0">
                <a:solidFill>
                  <a:srgbClr val="FF0000"/>
                </a:solidFill>
              </a:rPr>
              <a:t>с 6 июля </a:t>
            </a:r>
            <a:r>
              <a:rPr lang="ru-RU" sz="2000" b="1" dirty="0" smtClean="0">
                <a:solidFill>
                  <a:srgbClr val="FF0000"/>
                </a:solidFill>
              </a:rPr>
              <a:t>2024 года </a:t>
            </a:r>
            <a:r>
              <a:rPr lang="ru-RU" sz="2000" b="1" dirty="0">
                <a:solidFill>
                  <a:srgbClr val="FF0000"/>
                </a:solidFill>
              </a:rPr>
              <a:t>по 5 сентября </a:t>
            </a:r>
            <a:r>
              <a:rPr lang="ru-RU" sz="2000" b="1" dirty="0" smtClean="0">
                <a:solidFill>
                  <a:srgbClr val="FF0000"/>
                </a:solidFill>
              </a:rPr>
              <a:t>2024 года  </a:t>
            </a:r>
            <a:r>
              <a:rPr lang="ru-RU" sz="2000" b="1" dirty="0">
                <a:solidFill>
                  <a:srgbClr val="FF0000"/>
                </a:solidFill>
              </a:rPr>
              <a:t>на свободные места </a:t>
            </a:r>
          </a:p>
          <a:p>
            <a:pPr marL="109728" indent="0" algn="just">
              <a:buNone/>
            </a:pPr>
            <a:r>
              <a:rPr lang="ru-RU" sz="2000" b="1" dirty="0"/>
              <a:t>- </a:t>
            </a:r>
            <a:r>
              <a:rPr lang="ru-RU" dirty="0"/>
              <a:t>для детей, не проживающих на закрепленной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17942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Подача заявлений начинается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 01 апреля 2024 года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Рассылка приглашений </a:t>
            </a:r>
            <a:r>
              <a:rPr lang="ru-RU" sz="3200" dirty="0" smtClean="0"/>
              <a:t>для очной подачи документов в образовательное учреждение начинается  </a:t>
            </a:r>
          </a:p>
          <a:p>
            <a:pPr algn="ctr"/>
            <a:r>
              <a:rPr lang="ru-RU" sz="6500" dirty="0" smtClean="0">
                <a:solidFill>
                  <a:srgbClr val="FF0000"/>
                </a:solidFill>
              </a:rPr>
              <a:t>с  17 мая 2024 года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Приказ о зачислении в ГБОУ СОШ </a:t>
            </a:r>
          </a:p>
          <a:p>
            <a:pPr algn="ctr"/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с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01.07-03.07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2024 года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1378" t="25000" r="12497" b="3205"/>
          <a:stretch/>
        </p:blipFill>
        <p:spPr bwMode="auto">
          <a:xfrm>
            <a:off x="539554" y="332656"/>
            <a:ext cx="8280920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22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2" y="404664"/>
            <a:ext cx="6192688" cy="18002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Порядок приема на обучение в первые классы школ Санкт-Петербурга изменен в соответствии с Приказом Министерства просвещения от 02.09.2020 года № 458.</a:t>
            </a:r>
            <a:endParaRPr lang="ru-RU" sz="18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8" y="1988843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при приеме  в образовательное учреждение для обучения по образовательной программе начального общего </a:t>
            </a:r>
            <a:r>
              <a:rPr lang="ru-RU" sz="3200" dirty="0" smtClean="0"/>
              <a:t>образования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b="1" dirty="0"/>
              <a:t>территориальная доступность образовательной организации </a:t>
            </a:r>
            <a:r>
              <a:rPr lang="ru-RU" sz="3200" dirty="0"/>
              <a:t>обеспечивается путем определения администрацией района </a:t>
            </a:r>
            <a:r>
              <a:rPr lang="ru-RU" sz="3200" b="1" u="sng" dirty="0"/>
              <a:t>микрорайонов для первичного учета детей</a:t>
            </a:r>
          </a:p>
        </p:txBody>
      </p:sp>
    </p:spTree>
    <p:extLst>
      <p:ext uri="{BB962C8B-B14F-4D97-AF65-F5344CB8AC3E}">
        <p14:creationId xmlns:p14="http://schemas.microsoft.com/office/powerpoint/2010/main" val="41883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862</TotalTime>
  <Words>1069</Words>
  <Application>Microsoft Office PowerPoint</Application>
  <PresentationFormat>Экран (4:3)</PresentationFormat>
  <Paragraphs>126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Углы</vt:lpstr>
      <vt:lpstr>Открытая</vt:lpstr>
      <vt:lpstr>1_Открытая</vt:lpstr>
      <vt:lpstr>2_Открытая</vt:lpstr>
      <vt:lpstr>Прием  в 1 класс -2024/2025  </vt:lpstr>
      <vt:lpstr>Нормативно-правовая база</vt:lpstr>
      <vt:lpstr>Общие сведения</vt:lpstr>
      <vt:lpstr>Презентация PowerPoint</vt:lpstr>
      <vt:lpstr> Чтобы подать электронное заявление,  вы должны иметь подтвержденную  учетную запись на ПОРТАЛЕ «ГОСУСЛУГИ». Сделать это необходимо заранее!</vt:lpstr>
      <vt:lpstr>Презентация PowerPoint</vt:lpstr>
      <vt:lpstr>Подача заявлений начинается  с 01 апреля 2024 года</vt:lpstr>
      <vt:lpstr>Презентация PowerPoint</vt:lpstr>
      <vt:lpstr>Порядок приема на обучение в первые классы школ Санкт-Петербурга изменен в соответствии с Приказом Министерства просвещения от 02.09.2020 года № 458.</vt:lpstr>
      <vt:lpstr>Микрорайон  гбоу сош №79</vt:lpstr>
      <vt:lpstr>  Особенности подачи электронного заявления в МФЦ   </vt:lpstr>
      <vt:lpstr>Зачисление детей в 1 класс</vt:lpstr>
      <vt:lpstr>документы,  подтверждающими проживание ребенка  на закрепленной территории</vt:lpstr>
      <vt:lpstr>При подаче документов  в образовательную организацию (после получения приглашения)</vt:lpstr>
      <vt:lpstr>Порядок предоставления услуги: </vt:lpstr>
      <vt:lpstr>Этапы подачи заявлений</vt:lpstr>
      <vt:lpstr>Этапы подачи заявлений</vt:lpstr>
      <vt:lpstr>Направление заявителю приглашения  в образовательную организацию с указанием даты и времени приема документов осуществляется в следующие сроки:</vt:lpstr>
      <vt:lpstr>В А Ж Н О !</vt:lpstr>
      <vt:lpstr>В 2024-2025 учебной году ГБОУ СОШ № 79  набирает три 1-х класса численностью   по 36 человек</vt:lpstr>
      <vt:lpstr>Программа«ШКОЛА РОССИИ» http://1-4.prosv.ru</vt:lpstr>
      <vt:lpstr>Об обеспеченности учебниками, рекомендуемыми к использованию</vt:lpstr>
      <vt:lpstr>Школьная форма</vt:lpstr>
      <vt:lpstr>Презентация PowerPoint</vt:lpstr>
      <vt:lpstr>Презентация PowerPoint</vt:lpstr>
      <vt:lpstr>Внеурочная деятельность</vt:lpstr>
      <vt:lpstr>Презентация PowerPoint</vt:lpstr>
      <vt:lpstr>ШКОЛА №79 ЖДёт ВАС!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101</cp:revision>
  <dcterms:created xsi:type="dcterms:W3CDTF">2014-12-17T04:56:47Z</dcterms:created>
  <dcterms:modified xsi:type="dcterms:W3CDTF">2024-07-22T14:36:29Z</dcterms:modified>
</cp:coreProperties>
</file>